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4" d="100"/>
          <a:sy n="64" d="100"/>
        </p:scale>
        <p:origin x="-232" y="24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2E4249A3-010D-4CF2-8DBD-FD663B8B32C2}" type="datetimeFigureOut">
              <a:rPr lang="en-IN" smtClean="0"/>
              <a:t>04/Mar/2024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42B83E36-4A4A-4FAB-9DEE-D749B6434139}" type="slidenum">
              <a:rPr lang="en-IN" smtClean="0"/>
              <a:t>‹#›</a:t>
            </a:fld>
            <a:endParaRPr lang="en-IN"/>
          </a:p>
        </p:txBody>
      </p:sp>
    </p:spTree>
    <p:extLst>
      <p:ext uri="{BB962C8B-B14F-4D97-AF65-F5344CB8AC3E}">
        <p14:creationId xmlns:p14="http://schemas.microsoft.com/office/powerpoint/2010/main" val="3872337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373981"/>
            <a:ext cx="7477601" cy="1666399"/>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Financial Risk Detection</a:t>
            </a:r>
            <a:endParaRPr lang="en-US" sz="5249" dirty="0"/>
          </a:p>
        </p:txBody>
      </p:sp>
      <p:sp>
        <p:nvSpPr>
          <p:cNvPr id="6" name="Text 2"/>
          <p:cNvSpPr/>
          <p:nvPr/>
        </p:nvSpPr>
        <p:spPr>
          <a:xfrm>
            <a:off x="833199" y="3373636"/>
            <a:ext cx="7477601" cy="284321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Financial risk detection is a critical aspect of modern business operations. It involves identifying, assessing, and prioritizing potential risks that could have an adverse impact on financial performance. By leveraging advanced analytics and technology, organizations can proactively detect and mitigate various types of financial risks, including market risk, credit risk, and operational risk. Effective risk detection enables businesses to make informed decisions, protect their assets, and maintain financial stability.</a:t>
            </a:r>
            <a:endParaRPr lang="en-US" sz="1750" dirty="0"/>
          </a:p>
        </p:txBody>
      </p:sp>
      <p:sp>
        <p:nvSpPr>
          <p:cNvPr id="7" name="Shape 3"/>
          <p:cNvSpPr/>
          <p:nvPr/>
        </p:nvSpPr>
        <p:spPr>
          <a:xfrm>
            <a:off x="833199" y="6483429"/>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6491049"/>
            <a:ext cx="340162" cy="340162"/>
          </a:xfrm>
          <a:prstGeom prst="rect">
            <a:avLst/>
          </a:prstGeom>
        </p:spPr>
      </p:pic>
      <p:sp>
        <p:nvSpPr>
          <p:cNvPr id="9" name="Text 4"/>
          <p:cNvSpPr/>
          <p:nvPr/>
        </p:nvSpPr>
        <p:spPr>
          <a:xfrm>
            <a:off x="1299686" y="6466761"/>
            <a:ext cx="2698552"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Sundaraselvam P</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26744" y="661749"/>
            <a:ext cx="9434512" cy="1281827"/>
          </a:xfrm>
          <a:prstGeom prst="rect">
            <a:avLst/>
          </a:prstGeom>
          <a:noFill/>
          <a:ln/>
        </p:spPr>
        <p:txBody>
          <a:bodyPr wrap="square" rtlCol="0" anchor="t"/>
          <a:lstStyle/>
          <a:p>
            <a:pPr marL="0" indent="0">
              <a:lnSpc>
                <a:spcPts val="5047"/>
              </a:lnSpc>
              <a:buNone/>
            </a:pPr>
            <a:r>
              <a:rPr lang="en-US" sz="4038" b="1" dirty="0">
                <a:solidFill>
                  <a:srgbClr val="000000"/>
                </a:solidFill>
                <a:latin typeface="p22-mackinac-pro" pitchFamily="34" charset="0"/>
                <a:ea typeface="p22-mackinac-pro" pitchFamily="34" charset="-122"/>
                <a:cs typeface="p22-mackinac-pro" pitchFamily="34" charset="-120"/>
              </a:rPr>
              <a:t>Recommendations: To Improve the Model</a:t>
            </a:r>
            <a:endParaRPr lang="en-US" sz="4038" dirty="0"/>
          </a:p>
        </p:txBody>
      </p:sp>
      <p:pic>
        <p:nvPicPr>
          <p:cNvPr id="6" name="Image 2" descr="preencoded.png"/>
          <p:cNvPicPr>
            <a:picLocks noChangeAspect="1"/>
          </p:cNvPicPr>
          <p:nvPr/>
        </p:nvPicPr>
        <p:blipFill>
          <a:blip r:embed="rId5"/>
          <a:stretch>
            <a:fillRect/>
          </a:stretch>
        </p:blipFill>
        <p:spPr>
          <a:xfrm>
            <a:off x="4426744" y="2251234"/>
            <a:ext cx="1025485" cy="1837849"/>
          </a:xfrm>
          <a:prstGeom prst="rect">
            <a:avLst/>
          </a:prstGeom>
        </p:spPr>
      </p:pic>
      <p:sp>
        <p:nvSpPr>
          <p:cNvPr id="7" name="Text 2"/>
          <p:cNvSpPr/>
          <p:nvPr/>
        </p:nvSpPr>
        <p:spPr>
          <a:xfrm>
            <a:off x="5759887" y="2456259"/>
            <a:ext cx="2563773" cy="320397"/>
          </a:xfrm>
          <a:prstGeom prst="rect">
            <a:avLst/>
          </a:prstGeom>
          <a:noFill/>
          <a:ln/>
        </p:spPr>
        <p:txBody>
          <a:bodyPr wrap="none" rtlCol="0" anchor="t"/>
          <a:lstStyle/>
          <a:p>
            <a:pPr marL="0" indent="0" algn="l">
              <a:lnSpc>
                <a:spcPts val="2523"/>
              </a:lnSpc>
              <a:buNone/>
            </a:pPr>
            <a:r>
              <a:rPr lang="en-US" sz="2019" b="1" dirty="0">
                <a:solidFill>
                  <a:srgbClr val="272525"/>
                </a:solidFill>
                <a:latin typeface="p22-mackinac-pro" pitchFamily="34" charset="0"/>
                <a:ea typeface="p22-mackinac-pro" pitchFamily="34" charset="-122"/>
                <a:cs typeface="p22-mackinac-pro" pitchFamily="34" charset="-120"/>
              </a:rPr>
              <a:t>Collect More Data</a:t>
            </a:r>
            <a:endParaRPr lang="en-US" sz="2019" dirty="0"/>
          </a:p>
        </p:txBody>
      </p:sp>
      <p:sp>
        <p:nvSpPr>
          <p:cNvPr id="8" name="Text 3"/>
          <p:cNvSpPr/>
          <p:nvPr/>
        </p:nvSpPr>
        <p:spPr>
          <a:xfrm>
            <a:off x="5759887" y="2899648"/>
            <a:ext cx="8101370" cy="984409"/>
          </a:xfrm>
          <a:prstGeom prst="rect">
            <a:avLst/>
          </a:prstGeom>
          <a:noFill/>
          <a:ln/>
        </p:spPr>
        <p:txBody>
          <a:bodyPr wrap="square" rtlCol="0" anchor="t"/>
          <a:lstStyle/>
          <a:p>
            <a:pPr marL="0" indent="0" algn="l">
              <a:lnSpc>
                <a:spcPts val="2584"/>
              </a:lnSpc>
              <a:buNone/>
            </a:pPr>
            <a:r>
              <a:rPr lang="en-US" sz="1615" dirty="0">
                <a:solidFill>
                  <a:srgbClr val="272525"/>
                </a:solidFill>
                <a:latin typeface="Eudoxus Sans" pitchFamily="34" charset="0"/>
                <a:ea typeface="Eudoxus Sans" pitchFamily="34" charset="-122"/>
                <a:cs typeface="Eudoxus Sans" pitchFamily="34" charset="-120"/>
              </a:rPr>
              <a:t>Obtain more complete and recent data on the clients and their credit history, and include more relevant features, such as payment behavior, credit utilization, or debt-to-income ratio.</a:t>
            </a:r>
            <a:endParaRPr lang="en-US" sz="1615" dirty="0"/>
          </a:p>
        </p:txBody>
      </p:sp>
      <p:pic>
        <p:nvPicPr>
          <p:cNvPr id="9" name="Image 3" descr="preencoded.png"/>
          <p:cNvPicPr>
            <a:picLocks noChangeAspect="1"/>
          </p:cNvPicPr>
          <p:nvPr/>
        </p:nvPicPr>
        <p:blipFill>
          <a:blip r:embed="rId6"/>
          <a:stretch>
            <a:fillRect/>
          </a:stretch>
        </p:blipFill>
        <p:spPr>
          <a:xfrm>
            <a:off x="4426744" y="4089083"/>
            <a:ext cx="1025485" cy="1837849"/>
          </a:xfrm>
          <a:prstGeom prst="rect">
            <a:avLst/>
          </a:prstGeom>
        </p:spPr>
      </p:pic>
      <p:sp>
        <p:nvSpPr>
          <p:cNvPr id="10" name="Text 4"/>
          <p:cNvSpPr/>
          <p:nvPr/>
        </p:nvSpPr>
        <p:spPr>
          <a:xfrm>
            <a:off x="5759887" y="4294108"/>
            <a:ext cx="2563773" cy="320397"/>
          </a:xfrm>
          <a:prstGeom prst="rect">
            <a:avLst/>
          </a:prstGeom>
          <a:noFill/>
          <a:ln/>
        </p:spPr>
        <p:txBody>
          <a:bodyPr wrap="none" rtlCol="0" anchor="t"/>
          <a:lstStyle/>
          <a:p>
            <a:pPr marL="0" indent="0" algn="l">
              <a:lnSpc>
                <a:spcPts val="2523"/>
              </a:lnSpc>
              <a:buNone/>
            </a:pPr>
            <a:r>
              <a:rPr lang="en-US" sz="2019" b="1" dirty="0">
                <a:solidFill>
                  <a:srgbClr val="272525"/>
                </a:solidFill>
                <a:latin typeface="p22-mackinac-pro" pitchFamily="34" charset="0"/>
                <a:ea typeface="p22-mackinac-pro" pitchFamily="34" charset="-122"/>
                <a:cs typeface="p22-mackinac-pro" pitchFamily="34" charset="-120"/>
              </a:rPr>
              <a:t>Tune the Model</a:t>
            </a:r>
            <a:endParaRPr lang="en-US" sz="2019" dirty="0"/>
          </a:p>
        </p:txBody>
      </p:sp>
      <p:sp>
        <p:nvSpPr>
          <p:cNvPr id="11" name="Text 5"/>
          <p:cNvSpPr/>
          <p:nvPr/>
        </p:nvSpPr>
        <p:spPr>
          <a:xfrm>
            <a:off x="5759887" y="4737497"/>
            <a:ext cx="8101370" cy="984409"/>
          </a:xfrm>
          <a:prstGeom prst="rect">
            <a:avLst/>
          </a:prstGeom>
          <a:noFill/>
          <a:ln/>
        </p:spPr>
        <p:txBody>
          <a:bodyPr wrap="square" rtlCol="0" anchor="t"/>
          <a:lstStyle/>
          <a:p>
            <a:pPr marL="0" indent="0" algn="l">
              <a:lnSpc>
                <a:spcPts val="2584"/>
              </a:lnSpc>
              <a:buNone/>
            </a:pPr>
            <a:r>
              <a:rPr lang="en-US" sz="1615" dirty="0">
                <a:solidFill>
                  <a:srgbClr val="272525"/>
                </a:solidFill>
                <a:latin typeface="Eudoxus Sans" pitchFamily="34" charset="0"/>
                <a:ea typeface="Eudoxus Sans" pitchFamily="34" charset="-122"/>
                <a:cs typeface="Eudoxus Sans" pitchFamily="34" charset="-120"/>
              </a:rPr>
              <a:t>Optimize the hyperparameters of the model, such as the number of trees, the maximum depth, or the minimum samples per leaf, using cross-validation or grid search techniques.</a:t>
            </a:r>
            <a:endParaRPr lang="en-US" sz="1615" dirty="0"/>
          </a:p>
        </p:txBody>
      </p:sp>
      <p:pic>
        <p:nvPicPr>
          <p:cNvPr id="12" name="Image 4" descr="preencoded.png"/>
          <p:cNvPicPr>
            <a:picLocks noChangeAspect="1"/>
          </p:cNvPicPr>
          <p:nvPr/>
        </p:nvPicPr>
        <p:blipFill>
          <a:blip r:embed="rId7"/>
          <a:stretch>
            <a:fillRect/>
          </a:stretch>
        </p:blipFill>
        <p:spPr>
          <a:xfrm>
            <a:off x="4426744" y="5926931"/>
            <a:ext cx="1025485" cy="1640800"/>
          </a:xfrm>
          <a:prstGeom prst="rect">
            <a:avLst/>
          </a:prstGeom>
        </p:spPr>
      </p:pic>
      <p:sp>
        <p:nvSpPr>
          <p:cNvPr id="13" name="Text 6"/>
          <p:cNvSpPr/>
          <p:nvPr/>
        </p:nvSpPr>
        <p:spPr>
          <a:xfrm>
            <a:off x="5759887" y="6131957"/>
            <a:ext cx="2571988" cy="320397"/>
          </a:xfrm>
          <a:prstGeom prst="rect">
            <a:avLst/>
          </a:prstGeom>
          <a:noFill/>
          <a:ln/>
        </p:spPr>
        <p:txBody>
          <a:bodyPr wrap="none" rtlCol="0" anchor="t"/>
          <a:lstStyle/>
          <a:p>
            <a:pPr marL="0" indent="0" algn="l">
              <a:lnSpc>
                <a:spcPts val="2523"/>
              </a:lnSpc>
              <a:buNone/>
            </a:pPr>
            <a:r>
              <a:rPr lang="en-US" sz="2019" b="1" dirty="0">
                <a:solidFill>
                  <a:srgbClr val="272525"/>
                </a:solidFill>
                <a:latin typeface="p22-mackinac-pro" pitchFamily="34" charset="0"/>
                <a:ea typeface="p22-mackinac-pro" pitchFamily="34" charset="-122"/>
                <a:cs typeface="p22-mackinac-pro" pitchFamily="34" charset="-120"/>
              </a:rPr>
              <a:t>Try Different Models</a:t>
            </a:r>
            <a:endParaRPr lang="en-US" sz="2019" dirty="0"/>
          </a:p>
        </p:txBody>
      </p:sp>
      <p:sp>
        <p:nvSpPr>
          <p:cNvPr id="14" name="Text 7"/>
          <p:cNvSpPr/>
          <p:nvPr/>
        </p:nvSpPr>
        <p:spPr>
          <a:xfrm>
            <a:off x="5759887" y="6575346"/>
            <a:ext cx="8101370" cy="656273"/>
          </a:xfrm>
          <a:prstGeom prst="rect">
            <a:avLst/>
          </a:prstGeom>
          <a:noFill/>
          <a:ln/>
        </p:spPr>
        <p:txBody>
          <a:bodyPr wrap="square" rtlCol="0" anchor="t"/>
          <a:lstStyle/>
          <a:p>
            <a:pPr marL="0" indent="0" algn="l">
              <a:lnSpc>
                <a:spcPts val="2584"/>
              </a:lnSpc>
              <a:buNone/>
            </a:pPr>
            <a:r>
              <a:rPr lang="en-US" sz="1615" dirty="0">
                <a:solidFill>
                  <a:srgbClr val="272525"/>
                </a:solidFill>
                <a:latin typeface="Eudoxus Sans" pitchFamily="34" charset="0"/>
                <a:ea typeface="Eudoxus Sans" pitchFamily="34" charset="-122"/>
                <a:cs typeface="Eudoxus Sans" pitchFamily="34" charset="-120"/>
              </a:rPr>
              <a:t>Experiment with different algorithms, such as logistic regression, support vector machines, or neural networks, and compare their performance and interpretability.</a:t>
            </a:r>
            <a:endParaRPr lang="en-US" sz="161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823918"/>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Introduction</a:t>
            </a:r>
            <a:endParaRPr lang="en-US" sz="4374" dirty="0"/>
          </a:p>
        </p:txBody>
      </p:sp>
      <p:sp>
        <p:nvSpPr>
          <p:cNvPr id="6" name="Text 2"/>
          <p:cNvSpPr/>
          <p:nvPr/>
        </p:nvSpPr>
        <p:spPr>
          <a:xfrm>
            <a:off x="833199" y="2851547"/>
            <a:ext cx="7477601" cy="355401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objective of this project is to detect and prevent financial risk using machine learning techniques. The dataset used for this analysis consists of loan applications </a:t>
            </a:r>
            <a:r>
              <a:rPr lang="en-US" sz="1750" dirty="0" smtClean="0">
                <a:solidFill>
                  <a:srgbClr val="272525"/>
                </a:solidFill>
                <a:latin typeface="Eudoxus Sans" pitchFamily="34" charset="0"/>
                <a:ea typeface="Eudoxus Sans" pitchFamily="34" charset="-122"/>
                <a:cs typeface="Eudoxus Sans" pitchFamily="34" charset="-120"/>
              </a:rPr>
              <a:t>from GUVI. </a:t>
            </a:r>
            <a:r>
              <a:rPr lang="en-US" sz="1750" dirty="0">
                <a:solidFill>
                  <a:srgbClr val="272525"/>
                </a:solidFill>
                <a:latin typeface="Eudoxus Sans" pitchFamily="34" charset="0"/>
                <a:ea typeface="Eudoxus Sans" pitchFamily="34" charset="-122"/>
                <a:cs typeface="Eudoxus Sans" pitchFamily="34" charset="-120"/>
              </a:rPr>
              <a:t>To predict the probability of default for each loan applicant, a Random Forest classifier was employed as the method of choice. The model achieved an impressive 94% accuracy and 28% recall on the test set, demonstrating its effectiveness in identifying potential credit risks. Furthermore, a feature importance analysis was conducted to identify the key factors affecting credit risk, providing valuable insights into the drivers of default.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110139"/>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Data Overview</a:t>
            </a:r>
            <a:endParaRPr lang="en-US" sz="4374" dirty="0"/>
          </a:p>
        </p:txBody>
      </p:sp>
      <p:sp>
        <p:nvSpPr>
          <p:cNvPr id="5" name="Text 2"/>
          <p:cNvSpPr/>
          <p:nvPr/>
        </p:nvSpPr>
        <p:spPr>
          <a:xfrm>
            <a:off x="2037993" y="2359938"/>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Sources</a:t>
            </a:r>
            <a:endParaRPr lang="en-US" sz="2187" dirty="0"/>
          </a:p>
        </p:txBody>
      </p:sp>
      <p:sp>
        <p:nvSpPr>
          <p:cNvPr id="6" name="Text 3"/>
          <p:cNvSpPr/>
          <p:nvPr/>
        </p:nvSpPr>
        <p:spPr>
          <a:xfrm>
            <a:off x="2037993" y="2929295"/>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Two CSV files containing information about the current application and the previous applications of each client.</a:t>
            </a:r>
            <a:endParaRPr lang="en-US" sz="1750" dirty="0"/>
          </a:p>
        </p:txBody>
      </p:sp>
      <p:sp>
        <p:nvSpPr>
          <p:cNvPr id="7" name="Text 4"/>
          <p:cNvSpPr/>
          <p:nvPr/>
        </p:nvSpPr>
        <p:spPr>
          <a:xfrm>
            <a:off x="5743932" y="2359938"/>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Size</a:t>
            </a:r>
            <a:endParaRPr lang="en-US" sz="2187" dirty="0"/>
          </a:p>
        </p:txBody>
      </p:sp>
      <p:sp>
        <p:nvSpPr>
          <p:cNvPr id="8" name="Text 5"/>
          <p:cNvSpPr/>
          <p:nvPr/>
        </p:nvSpPr>
        <p:spPr>
          <a:xfrm>
            <a:off x="5743932" y="2929295"/>
            <a:ext cx="3156347"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1,430,155 rows and 158 columns after merging the two files.</a:t>
            </a:r>
            <a:endParaRPr lang="en-US" sz="1750" dirty="0"/>
          </a:p>
        </p:txBody>
      </p:sp>
      <p:sp>
        <p:nvSpPr>
          <p:cNvPr id="9" name="Text 6"/>
          <p:cNvSpPr/>
          <p:nvPr/>
        </p:nvSpPr>
        <p:spPr>
          <a:xfrm>
            <a:off x="9449872" y="2359938"/>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Features</a:t>
            </a:r>
            <a:endParaRPr lang="en-US" sz="2187" dirty="0"/>
          </a:p>
        </p:txBody>
      </p:sp>
      <p:sp>
        <p:nvSpPr>
          <p:cNvPr id="10" name="Text 7"/>
          <p:cNvSpPr/>
          <p:nvPr/>
        </p:nvSpPr>
        <p:spPr>
          <a:xfrm>
            <a:off x="9449872" y="2929295"/>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mix of numerical and categorical variables, such as income, credit amount, days since birth, occupation type, contract status, etc.</a:t>
            </a:r>
            <a:endParaRPr lang="en-US" sz="1750" dirty="0"/>
          </a:p>
        </p:txBody>
      </p:sp>
      <p:sp>
        <p:nvSpPr>
          <p:cNvPr id="11" name="Text 8"/>
          <p:cNvSpPr/>
          <p:nvPr/>
        </p:nvSpPr>
        <p:spPr>
          <a:xfrm>
            <a:off x="9449872" y="4928473"/>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Target</a:t>
            </a:r>
            <a:endParaRPr lang="en-US" sz="2187" dirty="0"/>
          </a:p>
        </p:txBody>
      </p:sp>
      <p:sp>
        <p:nvSpPr>
          <p:cNvPr id="12" name="Text 9"/>
          <p:cNvSpPr/>
          <p:nvPr/>
        </p:nvSpPr>
        <p:spPr>
          <a:xfrm>
            <a:off x="9449872" y="5497830"/>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binary variable indicating whether the client had payment difficulties (1) or not (0).</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46089"/>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Data Preprocessing</a:t>
            </a:r>
            <a:endParaRPr lang="en-US" sz="4374" dirty="0"/>
          </a:p>
        </p:txBody>
      </p:sp>
      <p:sp>
        <p:nvSpPr>
          <p:cNvPr id="6" name="Text 2"/>
          <p:cNvSpPr/>
          <p:nvPr/>
        </p:nvSpPr>
        <p:spPr>
          <a:xfrm>
            <a:off x="1188601" y="3073718"/>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Missing values:</a:t>
            </a:r>
            <a:r>
              <a:rPr lang="en-US" sz="1750" dirty="0">
                <a:solidFill>
                  <a:srgbClr val="272525"/>
                </a:solidFill>
                <a:latin typeface="Eudoxus Sans" pitchFamily="34" charset="0"/>
                <a:ea typeface="Eudoxus Sans" pitchFamily="34" charset="-122"/>
                <a:cs typeface="Eudoxus Sans" pitchFamily="34" charset="-120"/>
              </a:rPr>
              <a:t> Replaced with 0 for simplicity.</a:t>
            </a:r>
            <a:endParaRPr lang="en-US" sz="1750" dirty="0"/>
          </a:p>
        </p:txBody>
      </p:sp>
      <p:sp>
        <p:nvSpPr>
          <p:cNvPr id="7" name="Text 3"/>
          <p:cNvSpPr/>
          <p:nvPr/>
        </p:nvSpPr>
        <p:spPr>
          <a:xfrm>
            <a:off x="1188601" y="3517940"/>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Categorical variables:</a:t>
            </a:r>
            <a:r>
              <a:rPr lang="en-US" sz="1750" dirty="0">
                <a:solidFill>
                  <a:srgbClr val="272525"/>
                </a:solidFill>
                <a:latin typeface="Eudoxus Sans" pitchFamily="34" charset="0"/>
                <a:ea typeface="Eudoxus Sans" pitchFamily="34" charset="-122"/>
                <a:cs typeface="Eudoxus Sans" pitchFamily="34" charset="-120"/>
              </a:rPr>
              <a:t> One-hot encoded to create dummy variables.</a:t>
            </a:r>
            <a:endParaRPr lang="en-US" sz="1750" dirty="0"/>
          </a:p>
        </p:txBody>
      </p:sp>
      <p:sp>
        <p:nvSpPr>
          <p:cNvPr id="8" name="Text 4"/>
          <p:cNvSpPr/>
          <p:nvPr/>
        </p:nvSpPr>
        <p:spPr>
          <a:xfrm>
            <a:off x="1188601" y="4317563"/>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Feature engineering:</a:t>
            </a:r>
            <a:r>
              <a:rPr lang="en-US" sz="1750" dirty="0">
                <a:solidFill>
                  <a:srgbClr val="272525"/>
                </a:solidFill>
                <a:latin typeface="Eudoxus Sans" pitchFamily="34" charset="0"/>
                <a:ea typeface="Eudoxus Sans" pitchFamily="34" charset="-122"/>
                <a:cs typeface="Eudoxus Sans" pitchFamily="34" charset="-120"/>
              </a:rPr>
              <a:t> Created new features such as income to debt ratio, loan to income ratio, and total number of credit bureau inquiries.</a:t>
            </a:r>
            <a:endParaRPr lang="en-US" sz="1750" dirty="0"/>
          </a:p>
        </p:txBody>
      </p:sp>
      <p:sp>
        <p:nvSpPr>
          <p:cNvPr id="9" name="Text 5"/>
          <p:cNvSpPr/>
          <p:nvPr/>
        </p:nvSpPr>
        <p:spPr>
          <a:xfrm>
            <a:off x="1188601" y="5472589"/>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Feature selection:</a:t>
            </a:r>
            <a:r>
              <a:rPr lang="en-US" sz="1750" dirty="0">
                <a:solidFill>
                  <a:srgbClr val="272525"/>
                </a:solidFill>
                <a:latin typeface="Eudoxus Sans" pitchFamily="34" charset="0"/>
                <a:ea typeface="Eudoxus Sans" pitchFamily="34" charset="-122"/>
                <a:cs typeface="Eudoxus Sans" pitchFamily="34" charset="-120"/>
              </a:rPr>
              <a:t> Selected 19 relevant features based on previous analyses and domain knowledge.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372672"/>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Data Visualization</a:t>
            </a:r>
            <a:endParaRPr lang="en-US" sz="4374" dirty="0"/>
          </a:p>
        </p:txBody>
      </p:sp>
      <p:pic>
        <p:nvPicPr>
          <p:cNvPr id="5" name="Image 1" descr="preencoded.png"/>
          <p:cNvPicPr>
            <a:picLocks noChangeAspect="1"/>
          </p:cNvPicPr>
          <p:nvPr/>
        </p:nvPicPr>
        <p:blipFill>
          <a:blip r:embed="rId4"/>
          <a:stretch>
            <a:fillRect/>
          </a:stretch>
        </p:blipFill>
        <p:spPr>
          <a:xfrm>
            <a:off x="2037993" y="2511385"/>
            <a:ext cx="444341" cy="444341"/>
          </a:xfrm>
          <a:prstGeom prst="rect">
            <a:avLst/>
          </a:prstGeom>
        </p:spPr>
      </p:pic>
      <p:sp>
        <p:nvSpPr>
          <p:cNvPr id="6" name="Text 2"/>
          <p:cNvSpPr/>
          <p:nvPr/>
        </p:nvSpPr>
        <p:spPr>
          <a:xfrm>
            <a:off x="2037993" y="3177897"/>
            <a:ext cx="2388632"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Default Rates</a:t>
            </a:r>
            <a:endParaRPr lang="en-US" sz="2187" dirty="0"/>
          </a:p>
        </p:txBody>
      </p:sp>
      <p:sp>
        <p:nvSpPr>
          <p:cNvPr id="7" name="Text 3"/>
          <p:cNvSpPr/>
          <p:nvPr/>
        </p:nvSpPr>
        <p:spPr>
          <a:xfrm>
            <a:off x="2037993" y="3658314"/>
            <a:ext cx="2388632" cy="3198614"/>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Explored the distribution and relationship of default rates across different demographic groups, such as gender, education, family status, and housing type.</a:t>
            </a:r>
            <a:endParaRPr lang="en-US" sz="1750" dirty="0"/>
          </a:p>
        </p:txBody>
      </p:sp>
      <p:pic>
        <p:nvPicPr>
          <p:cNvPr id="8" name="Image 2" descr="preencoded.png"/>
          <p:cNvPicPr>
            <a:picLocks noChangeAspect="1"/>
          </p:cNvPicPr>
          <p:nvPr/>
        </p:nvPicPr>
        <p:blipFill>
          <a:blip r:embed="rId5"/>
          <a:stretch>
            <a:fillRect/>
          </a:stretch>
        </p:blipFill>
        <p:spPr>
          <a:xfrm>
            <a:off x="4759881" y="2511385"/>
            <a:ext cx="444341" cy="444341"/>
          </a:xfrm>
          <a:prstGeom prst="rect">
            <a:avLst/>
          </a:prstGeom>
        </p:spPr>
      </p:pic>
      <p:sp>
        <p:nvSpPr>
          <p:cNvPr id="9" name="Text 4"/>
          <p:cNvSpPr/>
          <p:nvPr/>
        </p:nvSpPr>
        <p:spPr>
          <a:xfrm>
            <a:off x="4759881" y="3177897"/>
            <a:ext cx="2388632" cy="694373"/>
          </a:xfrm>
          <a:prstGeom prst="rect">
            <a:avLst/>
          </a:prstGeom>
          <a:noFill/>
          <a:ln/>
        </p:spPr>
        <p:txBody>
          <a:bodyPr wrap="squar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Income and Loan Amounts</a:t>
            </a:r>
            <a:endParaRPr lang="en-US" sz="2187" dirty="0"/>
          </a:p>
        </p:txBody>
      </p:sp>
      <p:sp>
        <p:nvSpPr>
          <p:cNvPr id="10" name="Text 5"/>
          <p:cNvSpPr/>
          <p:nvPr/>
        </p:nvSpPr>
        <p:spPr>
          <a:xfrm>
            <a:off x="4759881" y="4005501"/>
            <a:ext cx="2388632"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Analyzed the impact of income levels, loan amounts, and loan to income ratio on default risk.</a:t>
            </a:r>
            <a:endParaRPr lang="en-US" sz="1750" dirty="0"/>
          </a:p>
        </p:txBody>
      </p:sp>
      <p:pic>
        <p:nvPicPr>
          <p:cNvPr id="11" name="Image 3" descr="preencoded.png"/>
          <p:cNvPicPr>
            <a:picLocks noChangeAspect="1"/>
          </p:cNvPicPr>
          <p:nvPr/>
        </p:nvPicPr>
        <p:blipFill>
          <a:blip r:embed="rId6"/>
          <a:stretch>
            <a:fillRect/>
          </a:stretch>
        </p:blipFill>
        <p:spPr>
          <a:xfrm>
            <a:off x="7481768" y="2511385"/>
            <a:ext cx="444341" cy="444341"/>
          </a:xfrm>
          <a:prstGeom prst="rect">
            <a:avLst/>
          </a:prstGeom>
        </p:spPr>
      </p:pic>
      <p:sp>
        <p:nvSpPr>
          <p:cNvPr id="12" name="Text 6"/>
          <p:cNvSpPr/>
          <p:nvPr/>
        </p:nvSpPr>
        <p:spPr>
          <a:xfrm>
            <a:off x="7481768" y="3177897"/>
            <a:ext cx="2388632"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Credit History</a:t>
            </a:r>
            <a:endParaRPr lang="en-US" sz="2187" dirty="0"/>
          </a:p>
        </p:txBody>
      </p:sp>
      <p:sp>
        <p:nvSpPr>
          <p:cNvPr id="13" name="Text 7"/>
          <p:cNvSpPr/>
          <p:nvPr/>
        </p:nvSpPr>
        <p:spPr>
          <a:xfrm>
            <a:off x="7481768" y="3658314"/>
            <a:ext cx="2388632"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Examined the influence of credit bureau inquiries, previous defaults, and credit history type and length on default risk.</a:t>
            </a:r>
            <a:endParaRPr lang="en-US" sz="1750" dirty="0"/>
          </a:p>
        </p:txBody>
      </p:sp>
      <p:pic>
        <p:nvPicPr>
          <p:cNvPr id="14" name="Image 4" descr="preencoded.png"/>
          <p:cNvPicPr>
            <a:picLocks noChangeAspect="1"/>
          </p:cNvPicPr>
          <p:nvPr/>
        </p:nvPicPr>
        <p:blipFill>
          <a:blip r:embed="rId7"/>
          <a:stretch>
            <a:fillRect/>
          </a:stretch>
        </p:blipFill>
        <p:spPr>
          <a:xfrm>
            <a:off x="10203656" y="2511385"/>
            <a:ext cx="444341" cy="444341"/>
          </a:xfrm>
          <a:prstGeom prst="rect">
            <a:avLst/>
          </a:prstGeom>
        </p:spPr>
      </p:pic>
      <p:sp>
        <p:nvSpPr>
          <p:cNvPr id="15" name="Text 8"/>
          <p:cNvSpPr/>
          <p:nvPr/>
        </p:nvSpPr>
        <p:spPr>
          <a:xfrm>
            <a:off x="10203656" y="3177897"/>
            <a:ext cx="2388751" cy="694373"/>
          </a:xfrm>
          <a:prstGeom prst="rect">
            <a:avLst/>
          </a:prstGeom>
          <a:noFill/>
          <a:ln/>
        </p:spPr>
        <p:txBody>
          <a:bodyPr wrap="squar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Loan Types and Purposes</a:t>
            </a:r>
            <a:endParaRPr lang="en-US" sz="2187" dirty="0"/>
          </a:p>
        </p:txBody>
      </p:sp>
      <p:sp>
        <p:nvSpPr>
          <p:cNvPr id="16" name="Text 9"/>
          <p:cNvSpPr/>
          <p:nvPr/>
        </p:nvSpPr>
        <p:spPr>
          <a:xfrm>
            <a:off x="10203656" y="4005501"/>
            <a:ext cx="2388751"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Investigated the correlation between loan types, amounts, or purposes and default risk.</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493407"/>
          </a:xfrm>
          <a:prstGeom prst="rect">
            <a:avLst/>
          </a:prstGeom>
        </p:spPr>
      </p:pic>
      <p:sp>
        <p:nvSpPr>
          <p:cNvPr id="5" name="Text 1"/>
          <p:cNvSpPr/>
          <p:nvPr/>
        </p:nvSpPr>
        <p:spPr>
          <a:xfrm>
            <a:off x="2577584" y="3041928"/>
            <a:ext cx="4986933" cy="623411"/>
          </a:xfrm>
          <a:prstGeom prst="rect">
            <a:avLst/>
          </a:prstGeom>
          <a:noFill/>
          <a:ln/>
        </p:spPr>
        <p:txBody>
          <a:bodyPr wrap="none" rtlCol="0" anchor="t"/>
          <a:lstStyle/>
          <a:p>
            <a:pPr marL="0" indent="0">
              <a:lnSpc>
                <a:spcPts val="4908"/>
              </a:lnSpc>
              <a:buNone/>
            </a:pPr>
            <a:r>
              <a:rPr lang="en-US" sz="3927" b="1" dirty="0">
                <a:solidFill>
                  <a:srgbClr val="000000"/>
                </a:solidFill>
                <a:latin typeface="p22-mackinac-pro" pitchFamily="34" charset="0"/>
                <a:ea typeface="p22-mackinac-pro" pitchFamily="34" charset="-122"/>
                <a:cs typeface="p22-mackinac-pro" pitchFamily="34" charset="-120"/>
              </a:rPr>
              <a:t>Model Building</a:t>
            </a:r>
            <a:endParaRPr lang="en-US" sz="3927" dirty="0"/>
          </a:p>
        </p:txBody>
      </p:sp>
      <p:sp>
        <p:nvSpPr>
          <p:cNvPr id="6" name="Shape 2"/>
          <p:cNvSpPr/>
          <p:nvPr/>
        </p:nvSpPr>
        <p:spPr>
          <a:xfrm>
            <a:off x="2577584" y="3964543"/>
            <a:ext cx="3025497" cy="3717131"/>
          </a:xfrm>
          <a:prstGeom prst="roundRect">
            <a:avLst>
              <a:gd name="adj" fmla="val 2967"/>
            </a:avLst>
          </a:prstGeom>
          <a:solidFill>
            <a:srgbClr val="CCEEFF"/>
          </a:solidFill>
          <a:ln w="7620">
            <a:solidFill>
              <a:srgbClr val="B2D4E5"/>
            </a:solidFill>
            <a:prstDash val="solid"/>
          </a:ln>
        </p:spPr>
      </p:sp>
      <p:sp>
        <p:nvSpPr>
          <p:cNvPr id="7" name="Text 3"/>
          <p:cNvSpPr/>
          <p:nvPr/>
        </p:nvSpPr>
        <p:spPr>
          <a:xfrm>
            <a:off x="2784634" y="4171593"/>
            <a:ext cx="2493407" cy="311587"/>
          </a:xfrm>
          <a:prstGeom prst="rect">
            <a:avLst/>
          </a:prstGeom>
          <a:noFill/>
          <a:ln/>
        </p:spPr>
        <p:txBody>
          <a:bodyPr wrap="none" rtlCol="0" anchor="t"/>
          <a:lstStyle/>
          <a:p>
            <a:pPr marL="0" indent="0">
              <a:lnSpc>
                <a:spcPts val="2454"/>
              </a:lnSpc>
              <a:buNone/>
            </a:pPr>
            <a:r>
              <a:rPr lang="en-US" sz="1963" b="1" dirty="0">
                <a:solidFill>
                  <a:srgbClr val="272525"/>
                </a:solidFill>
                <a:latin typeface="p22-mackinac-pro" pitchFamily="34" charset="0"/>
                <a:ea typeface="p22-mackinac-pro" pitchFamily="34" charset="-122"/>
                <a:cs typeface="p22-mackinac-pro" pitchFamily="34" charset="-120"/>
              </a:rPr>
              <a:t>Algorithm</a:t>
            </a:r>
            <a:endParaRPr lang="en-US" sz="1963" dirty="0"/>
          </a:p>
        </p:txBody>
      </p:sp>
      <p:sp>
        <p:nvSpPr>
          <p:cNvPr id="8" name="Text 4"/>
          <p:cNvSpPr/>
          <p:nvPr/>
        </p:nvSpPr>
        <p:spPr>
          <a:xfrm>
            <a:off x="2784634" y="4602837"/>
            <a:ext cx="2611398" cy="2871788"/>
          </a:xfrm>
          <a:prstGeom prst="rect">
            <a:avLst/>
          </a:prstGeom>
          <a:noFill/>
          <a:ln/>
        </p:spPr>
        <p:txBody>
          <a:bodyPr wrap="square" rtlCol="0" anchor="t"/>
          <a:lstStyle/>
          <a:p>
            <a:pPr marL="0" indent="0">
              <a:lnSpc>
                <a:spcPts val="2513"/>
              </a:lnSpc>
              <a:buNone/>
            </a:pPr>
            <a:r>
              <a:rPr lang="en-US" sz="1571" dirty="0">
                <a:solidFill>
                  <a:srgbClr val="272525"/>
                </a:solidFill>
                <a:latin typeface="Eudoxus Sans" pitchFamily="34" charset="0"/>
                <a:ea typeface="Eudoxus Sans" pitchFamily="34" charset="-122"/>
                <a:cs typeface="Eudoxus Sans" pitchFamily="34" charset="-120"/>
              </a:rPr>
              <a:t>Chose Random Forest as the classifier, as it is a robust and flexible algorithm that can handle both numerical and categorical features, and can capture complex interactions and non-linearities among features.</a:t>
            </a:r>
            <a:endParaRPr lang="en-US" sz="1571" dirty="0"/>
          </a:p>
        </p:txBody>
      </p:sp>
      <p:sp>
        <p:nvSpPr>
          <p:cNvPr id="9" name="Shape 5"/>
          <p:cNvSpPr/>
          <p:nvPr/>
        </p:nvSpPr>
        <p:spPr>
          <a:xfrm>
            <a:off x="5802511" y="3964543"/>
            <a:ext cx="3025497" cy="3717131"/>
          </a:xfrm>
          <a:prstGeom prst="roundRect">
            <a:avLst>
              <a:gd name="adj" fmla="val 2967"/>
            </a:avLst>
          </a:prstGeom>
          <a:solidFill>
            <a:srgbClr val="CCEEFF"/>
          </a:solidFill>
          <a:ln w="7620">
            <a:solidFill>
              <a:srgbClr val="B2D4E5"/>
            </a:solidFill>
            <a:prstDash val="solid"/>
          </a:ln>
        </p:spPr>
      </p:sp>
      <p:sp>
        <p:nvSpPr>
          <p:cNvPr id="10" name="Text 6"/>
          <p:cNvSpPr/>
          <p:nvPr/>
        </p:nvSpPr>
        <p:spPr>
          <a:xfrm>
            <a:off x="6009561" y="4171593"/>
            <a:ext cx="2493407" cy="311587"/>
          </a:xfrm>
          <a:prstGeom prst="rect">
            <a:avLst/>
          </a:prstGeom>
          <a:noFill/>
          <a:ln/>
        </p:spPr>
        <p:txBody>
          <a:bodyPr wrap="none" rtlCol="0" anchor="t"/>
          <a:lstStyle/>
          <a:p>
            <a:pPr marL="0" indent="0">
              <a:lnSpc>
                <a:spcPts val="2454"/>
              </a:lnSpc>
              <a:buNone/>
            </a:pPr>
            <a:r>
              <a:rPr lang="en-US" sz="1963" b="1" dirty="0">
                <a:solidFill>
                  <a:srgbClr val="272525"/>
                </a:solidFill>
                <a:latin typeface="p22-mackinac-pro" pitchFamily="34" charset="0"/>
                <a:ea typeface="p22-mackinac-pro" pitchFamily="34" charset="-122"/>
                <a:cs typeface="p22-mackinac-pro" pitchFamily="34" charset="-120"/>
              </a:rPr>
              <a:t>Parameters</a:t>
            </a:r>
            <a:endParaRPr lang="en-US" sz="1963" dirty="0"/>
          </a:p>
        </p:txBody>
      </p:sp>
      <p:sp>
        <p:nvSpPr>
          <p:cNvPr id="11" name="Text 7"/>
          <p:cNvSpPr/>
          <p:nvPr/>
        </p:nvSpPr>
        <p:spPr>
          <a:xfrm>
            <a:off x="6009561" y="4602837"/>
            <a:ext cx="2611398" cy="1595438"/>
          </a:xfrm>
          <a:prstGeom prst="rect">
            <a:avLst/>
          </a:prstGeom>
          <a:noFill/>
          <a:ln/>
        </p:spPr>
        <p:txBody>
          <a:bodyPr wrap="square" rtlCol="0" anchor="t"/>
          <a:lstStyle/>
          <a:p>
            <a:pPr marL="0" indent="0">
              <a:lnSpc>
                <a:spcPts val="2513"/>
              </a:lnSpc>
              <a:buNone/>
            </a:pPr>
            <a:r>
              <a:rPr lang="en-US" sz="1571" dirty="0">
                <a:solidFill>
                  <a:srgbClr val="272525"/>
                </a:solidFill>
                <a:latin typeface="Eudoxus Sans" pitchFamily="34" charset="0"/>
                <a:ea typeface="Eudoxus Sans" pitchFamily="34" charset="-122"/>
                <a:cs typeface="Eudoxus Sans" pitchFamily="34" charset="-120"/>
              </a:rPr>
              <a:t>Used the default parameters of scikit-learn’s RandomForestClassifier, such as n_estimators=100, max_depth=None, etc5.</a:t>
            </a:r>
            <a:endParaRPr lang="en-US" sz="1571" dirty="0"/>
          </a:p>
        </p:txBody>
      </p:sp>
      <p:sp>
        <p:nvSpPr>
          <p:cNvPr id="12" name="Shape 8"/>
          <p:cNvSpPr/>
          <p:nvPr/>
        </p:nvSpPr>
        <p:spPr>
          <a:xfrm>
            <a:off x="9027438" y="3964543"/>
            <a:ext cx="3025497" cy="3717131"/>
          </a:xfrm>
          <a:prstGeom prst="roundRect">
            <a:avLst>
              <a:gd name="adj" fmla="val 2967"/>
            </a:avLst>
          </a:prstGeom>
          <a:solidFill>
            <a:srgbClr val="CCEEFF"/>
          </a:solidFill>
          <a:ln w="7620">
            <a:solidFill>
              <a:srgbClr val="B2D4E5"/>
            </a:solidFill>
            <a:prstDash val="solid"/>
          </a:ln>
        </p:spPr>
      </p:sp>
      <p:sp>
        <p:nvSpPr>
          <p:cNvPr id="13" name="Text 9"/>
          <p:cNvSpPr/>
          <p:nvPr/>
        </p:nvSpPr>
        <p:spPr>
          <a:xfrm>
            <a:off x="9234488" y="4171593"/>
            <a:ext cx="2493407" cy="311587"/>
          </a:xfrm>
          <a:prstGeom prst="rect">
            <a:avLst/>
          </a:prstGeom>
          <a:noFill/>
          <a:ln/>
        </p:spPr>
        <p:txBody>
          <a:bodyPr wrap="none" rtlCol="0" anchor="t"/>
          <a:lstStyle/>
          <a:p>
            <a:pPr marL="0" indent="0">
              <a:lnSpc>
                <a:spcPts val="2454"/>
              </a:lnSpc>
              <a:buNone/>
            </a:pPr>
            <a:r>
              <a:rPr lang="en-US" sz="1963" b="1" dirty="0">
                <a:solidFill>
                  <a:srgbClr val="272525"/>
                </a:solidFill>
                <a:latin typeface="p22-mackinac-pro" pitchFamily="34" charset="0"/>
                <a:ea typeface="p22-mackinac-pro" pitchFamily="34" charset="-122"/>
                <a:cs typeface="p22-mackinac-pro" pitchFamily="34" charset="-120"/>
              </a:rPr>
              <a:t>Training and Testing</a:t>
            </a:r>
            <a:endParaRPr lang="en-US" sz="1963" dirty="0"/>
          </a:p>
        </p:txBody>
      </p:sp>
      <p:sp>
        <p:nvSpPr>
          <p:cNvPr id="14" name="Text 10"/>
          <p:cNvSpPr/>
          <p:nvPr/>
        </p:nvSpPr>
        <p:spPr>
          <a:xfrm>
            <a:off x="9234488" y="4602837"/>
            <a:ext cx="2611398" cy="1276350"/>
          </a:xfrm>
          <a:prstGeom prst="rect">
            <a:avLst/>
          </a:prstGeom>
          <a:noFill/>
          <a:ln/>
        </p:spPr>
        <p:txBody>
          <a:bodyPr wrap="square" rtlCol="0" anchor="t"/>
          <a:lstStyle/>
          <a:p>
            <a:pPr marL="0" indent="0">
              <a:lnSpc>
                <a:spcPts val="2513"/>
              </a:lnSpc>
              <a:buNone/>
            </a:pPr>
            <a:r>
              <a:rPr lang="en-US" sz="1571" dirty="0">
                <a:solidFill>
                  <a:srgbClr val="272525"/>
                </a:solidFill>
                <a:latin typeface="Eudoxus Sans" pitchFamily="34" charset="0"/>
                <a:ea typeface="Eudoxus Sans" pitchFamily="34" charset="-122"/>
                <a:cs typeface="Eudoxus Sans" pitchFamily="34" charset="-120"/>
              </a:rPr>
              <a:t>Split the data into 80% training and 20% testing sets, and fitted the model on the training set.</a:t>
            </a:r>
            <a:endParaRPr lang="en-US" sz="157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263616"/>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Model Evaluation</a:t>
            </a:r>
            <a:endParaRPr lang="en-US" sz="4374" dirty="0"/>
          </a:p>
        </p:txBody>
      </p:sp>
      <p:sp>
        <p:nvSpPr>
          <p:cNvPr id="5" name="Shape 2"/>
          <p:cNvSpPr/>
          <p:nvPr/>
        </p:nvSpPr>
        <p:spPr>
          <a:xfrm>
            <a:off x="2037993" y="3402330"/>
            <a:ext cx="10554414" cy="2563654"/>
          </a:xfrm>
          <a:prstGeom prst="roundRect">
            <a:avLst>
              <a:gd name="adj" fmla="val 3900"/>
            </a:avLst>
          </a:prstGeom>
          <a:noFill/>
          <a:ln w="7620">
            <a:solidFill>
              <a:srgbClr val="000000">
                <a:alpha val="8000"/>
              </a:srgbClr>
            </a:solidFill>
            <a:prstDash val="solid"/>
          </a:ln>
        </p:spPr>
      </p:sp>
      <p:sp>
        <p:nvSpPr>
          <p:cNvPr id="6" name="Shape 3"/>
          <p:cNvSpPr/>
          <p:nvPr/>
        </p:nvSpPr>
        <p:spPr>
          <a:xfrm>
            <a:off x="2045613" y="3409950"/>
            <a:ext cx="10539174" cy="637103"/>
          </a:xfrm>
          <a:prstGeom prst="rect">
            <a:avLst/>
          </a:prstGeom>
          <a:solidFill>
            <a:srgbClr val="FFFFFF">
              <a:alpha val="4000"/>
            </a:srgbClr>
          </a:solidFill>
          <a:ln/>
        </p:spPr>
      </p:sp>
      <p:sp>
        <p:nvSpPr>
          <p:cNvPr id="7" name="Text 4"/>
          <p:cNvSpPr/>
          <p:nvPr/>
        </p:nvSpPr>
        <p:spPr>
          <a:xfrm>
            <a:off x="2267783" y="3550801"/>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Accuracy</a:t>
            </a:r>
            <a:endParaRPr lang="en-US" sz="1750" dirty="0"/>
          </a:p>
        </p:txBody>
      </p:sp>
      <p:sp>
        <p:nvSpPr>
          <p:cNvPr id="8" name="Text 5"/>
          <p:cNvSpPr/>
          <p:nvPr/>
        </p:nvSpPr>
        <p:spPr>
          <a:xfrm>
            <a:off x="7541181" y="3550801"/>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94%</a:t>
            </a:r>
            <a:endParaRPr lang="en-US" sz="1750" dirty="0"/>
          </a:p>
        </p:txBody>
      </p:sp>
      <p:sp>
        <p:nvSpPr>
          <p:cNvPr id="9" name="Shape 6"/>
          <p:cNvSpPr/>
          <p:nvPr/>
        </p:nvSpPr>
        <p:spPr>
          <a:xfrm>
            <a:off x="2045613" y="4047053"/>
            <a:ext cx="10539174" cy="637103"/>
          </a:xfrm>
          <a:prstGeom prst="rect">
            <a:avLst/>
          </a:prstGeom>
          <a:solidFill>
            <a:srgbClr val="000000">
              <a:alpha val="4000"/>
            </a:srgbClr>
          </a:solidFill>
          <a:ln/>
        </p:spPr>
      </p:sp>
      <p:sp>
        <p:nvSpPr>
          <p:cNvPr id="10" name="Text 7"/>
          <p:cNvSpPr/>
          <p:nvPr/>
        </p:nvSpPr>
        <p:spPr>
          <a:xfrm>
            <a:off x="2267783" y="4187904"/>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Recall</a:t>
            </a:r>
            <a:endParaRPr lang="en-US" sz="1750" dirty="0"/>
          </a:p>
        </p:txBody>
      </p:sp>
      <p:sp>
        <p:nvSpPr>
          <p:cNvPr id="11" name="Text 8"/>
          <p:cNvSpPr/>
          <p:nvPr/>
        </p:nvSpPr>
        <p:spPr>
          <a:xfrm>
            <a:off x="7541181" y="4187904"/>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28%</a:t>
            </a:r>
            <a:endParaRPr lang="en-US" sz="1750" dirty="0"/>
          </a:p>
        </p:txBody>
      </p:sp>
      <p:sp>
        <p:nvSpPr>
          <p:cNvPr id="12" name="Shape 9"/>
          <p:cNvSpPr/>
          <p:nvPr/>
        </p:nvSpPr>
        <p:spPr>
          <a:xfrm>
            <a:off x="2045613" y="4684157"/>
            <a:ext cx="10539174" cy="637103"/>
          </a:xfrm>
          <a:prstGeom prst="rect">
            <a:avLst/>
          </a:prstGeom>
          <a:solidFill>
            <a:srgbClr val="FFFFFF">
              <a:alpha val="4000"/>
            </a:srgbClr>
          </a:solidFill>
          <a:ln/>
        </p:spPr>
      </p:sp>
      <p:sp>
        <p:nvSpPr>
          <p:cNvPr id="13" name="Text 10"/>
          <p:cNvSpPr/>
          <p:nvPr/>
        </p:nvSpPr>
        <p:spPr>
          <a:xfrm>
            <a:off x="2267783" y="4825008"/>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Precision</a:t>
            </a:r>
            <a:endParaRPr lang="en-US" sz="1750" dirty="0"/>
          </a:p>
        </p:txBody>
      </p:sp>
      <p:sp>
        <p:nvSpPr>
          <p:cNvPr id="14" name="Text 11"/>
          <p:cNvSpPr/>
          <p:nvPr/>
        </p:nvSpPr>
        <p:spPr>
          <a:xfrm>
            <a:off x="7541181" y="4825008"/>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100%</a:t>
            </a:r>
            <a:endParaRPr lang="en-US" sz="1750" dirty="0"/>
          </a:p>
        </p:txBody>
      </p:sp>
      <p:sp>
        <p:nvSpPr>
          <p:cNvPr id="15" name="Shape 12"/>
          <p:cNvSpPr/>
          <p:nvPr/>
        </p:nvSpPr>
        <p:spPr>
          <a:xfrm>
            <a:off x="2045613" y="5321260"/>
            <a:ext cx="10539174" cy="637103"/>
          </a:xfrm>
          <a:prstGeom prst="rect">
            <a:avLst/>
          </a:prstGeom>
          <a:solidFill>
            <a:srgbClr val="000000">
              <a:alpha val="4000"/>
            </a:srgbClr>
          </a:solidFill>
          <a:ln/>
        </p:spPr>
      </p:sp>
      <p:sp>
        <p:nvSpPr>
          <p:cNvPr id="16" name="Text 13"/>
          <p:cNvSpPr/>
          <p:nvPr/>
        </p:nvSpPr>
        <p:spPr>
          <a:xfrm>
            <a:off x="2267783" y="5462111"/>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F1-score</a:t>
            </a:r>
            <a:endParaRPr lang="en-US" sz="1750" dirty="0"/>
          </a:p>
        </p:txBody>
      </p:sp>
      <p:sp>
        <p:nvSpPr>
          <p:cNvPr id="17" name="Text 14"/>
          <p:cNvSpPr/>
          <p:nvPr/>
        </p:nvSpPr>
        <p:spPr>
          <a:xfrm>
            <a:off x="7541181" y="5462111"/>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44%</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005"/>
          </a:xfrm>
          <a:prstGeom prst="rect">
            <a:avLst/>
          </a:prstGeom>
          <a:solidFill>
            <a:srgbClr val="FFFFFF">
              <a:alpha val="75000"/>
            </a:srgbClr>
          </a:solidFill>
          <a:ln/>
        </p:spPr>
      </p:sp>
      <p:sp>
        <p:nvSpPr>
          <p:cNvPr id="4" name="Text 1"/>
          <p:cNvSpPr/>
          <p:nvPr/>
        </p:nvSpPr>
        <p:spPr>
          <a:xfrm>
            <a:off x="2367796" y="572810"/>
            <a:ext cx="5207794" cy="650915"/>
          </a:xfrm>
          <a:prstGeom prst="rect">
            <a:avLst/>
          </a:prstGeom>
          <a:noFill/>
          <a:ln/>
        </p:spPr>
        <p:txBody>
          <a:bodyPr wrap="none" rtlCol="0" anchor="t"/>
          <a:lstStyle/>
          <a:p>
            <a:pPr marL="0" indent="0">
              <a:lnSpc>
                <a:spcPts val="5126"/>
              </a:lnSpc>
              <a:buNone/>
            </a:pPr>
            <a:r>
              <a:rPr lang="en-US" sz="4101" b="1" dirty="0">
                <a:solidFill>
                  <a:srgbClr val="000000"/>
                </a:solidFill>
                <a:latin typeface="p22-mackinac-pro" pitchFamily="34" charset="0"/>
                <a:ea typeface="p22-mackinac-pro" pitchFamily="34" charset="-122"/>
                <a:cs typeface="p22-mackinac-pro" pitchFamily="34" charset="-120"/>
              </a:rPr>
              <a:t>Model Evaluation</a:t>
            </a:r>
            <a:endParaRPr lang="en-US" sz="4101" dirty="0"/>
          </a:p>
        </p:txBody>
      </p:sp>
      <p:sp>
        <p:nvSpPr>
          <p:cNvPr id="5" name="Text 2"/>
          <p:cNvSpPr/>
          <p:nvPr/>
        </p:nvSpPr>
        <p:spPr>
          <a:xfrm>
            <a:off x="2367796" y="1723549"/>
            <a:ext cx="4693325" cy="1000125"/>
          </a:xfrm>
          <a:prstGeom prst="rect">
            <a:avLst/>
          </a:prstGeom>
          <a:noFill/>
          <a:ln/>
        </p:spPr>
        <p:txBody>
          <a:bodyPr wrap="square" rtlCol="0" anchor="t"/>
          <a:lstStyle/>
          <a:p>
            <a:pPr marL="0" indent="0">
              <a:lnSpc>
                <a:spcPts val="2624"/>
              </a:lnSpc>
              <a:buNone/>
            </a:pPr>
            <a:r>
              <a:rPr lang="en-US" sz="1640" dirty="0">
                <a:solidFill>
                  <a:srgbClr val="272525"/>
                </a:solidFill>
                <a:latin typeface="Eudoxus Sans" pitchFamily="34" charset="0"/>
                <a:ea typeface="Eudoxus Sans" pitchFamily="34" charset="-122"/>
                <a:cs typeface="Eudoxus Sans" pitchFamily="34" charset="-120"/>
              </a:rPr>
              <a:t>Accuracy: Measured the proportion of correct predictions on the test set, and obtained 94% accuracy.</a:t>
            </a:r>
            <a:endParaRPr lang="en-US" sz="1640" dirty="0"/>
          </a:p>
        </p:txBody>
      </p:sp>
      <p:sp>
        <p:nvSpPr>
          <p:cNvPr id="6" name="Text 3"/>
          <p:cNvSpPr/>
          <p:nvPr/>
        </p:nvSpPr>
        <p:spPr>
          <a:xfrm>
            <a:off x="2367796" y="2911078"/>
            <a:ext cx="4693325" cy="1000125"/>
          </a:xfrm>
          <a:prstGeom prst="rect">
            <a:avLst/>
          </a:prstGeom>
          <a:noFill/>
          <a:ln/>
        </p:spPr>
        <p:txBody>
          <a:bodyPr wrap="square" rtlCol="0" anchor="t"/>
          <a:lstStyle/>
          <a:p>
            <a:pPr marL="0" indent="0">
              <a:lnSpc>
                <a:spcPts val="2624"/>
              </a:lnSpc>
              <a:buNone/>
            </a:pPr>
            <a:r>
              <a:rPr lang="en-US" sz="1640" dirty="0">
                <a:solidFill>
                  <a:srgbClr val="272525"/>
                </a:solidFill>
                <a:latin typeface="Eudoxus Sans" pitchFamily="34" charset="0"/>
                <a:ea typeface="Eudoxus Sans" pitchFamily="34" charset="-122"/>
                <a:cs typeface="Eudoxus Sans" pitchFamily="34" charset="-120"/>
              </a:rPr>
              <a:t>Recall: Measured the proportion of actual default cases that were correctly predicted by the model, and obtained 28% recall.</a:t>
            </a:r>
            <a:endParaRPr lang="en-US" sz="1640" dirty="0"/>
          </a:p>
        </p:txBody>
      </p:sp>
      <p:sp>
        <p:nvSpPr>
          <p:cNvPr id="7" name="Text 4"/>
          <p:cNvSpPr/>
          <p:nvPr/>
        </p:nvSpPr>
        <p:spPr>
          <a:xfrm>
            <a:off x="2367796" y="4098608"/>
            <a:ext cx="4693325" cy="1000125"/>
          </a:xfrm>
          <a:prstGeom prst="rect">
            <a:avLst/>
          </a:prstGeom>
          <a:noFill/>
          <a:ln/>
        </p:spPr>
        <p:txBody>
          <a:bodyPr wrap="square" rtlCol="0" anchor="t"/>
          <a:lstStyle/>
          <a:p>
            <a:pPr marL="0" indent="0">
              <a:lnSpc>
                <a:spcPts val="2624"/>
              </a:lnSpc>
              <a:buNone/>
            </a:pPr>
            <a:r>
              <a:rPr lang="en-US" sz="1640" dirty="0">
                <a:solidFill>
                  <a:srgbClr val="272525"/>
                </a:solidFill>
                <a:latin typeface="Eudoxus Sans" pitchFamily="34" charset="0"/>
                <a:ea typeface="Eudoxus Sans" pitchFamily="34" charset="-122"/>
                <a:cs typeface="Eudoxus Sans" pitchFamily="34" charset="-120"/>
              </a:rPr>
              <a:t>Precision: Measured the proportion of predicted default cases that were actually default, and obtained 100% precision.</a:t>
            </a:r>
            <a:endParaRPr lang="en-US" sz="1640" dirty="0"/>
          </a:p>
        </p:txBody>
      </p:sp>
      <p:sp>
        <p:nvSpPr>
          <p:cNvPr id="8" name="Text 5"/>
          <p:cNvSpPr/>
          <p:nvPr/>
        </p:nvSpPr>
        <p:spPr>
          <a:xfrm>
            <a:off x="2367796" y="5286137"/>
            <a:ext cx="4693325" cy="1000125"/>
          </a:xfrm>
          <a:prstGeom prst="rect">
            <a:avLst/>
          </a:prstGeom>
          <a:noFill/>
          <a:ln/>
        </p:spPr>
        <p:txBody>
          <a:bodyPr wrap="square" rtlCol="0" anchor="t"/>
          <a:lstStyle/>
          <a:p>
            <a:pPr marL="0" indent="0">
              <a:lnSpc>
                <a:spcPts val="2624"/>
              </a:lnSpc>
              <a:buNone/>
            </a:pPr>
            <a:r>
              <a:rPr lang="en-US" sz="1640" dirty="0">
                <a:solidFill>
                  <a:srgbClr val="272525"/>
                </a:solidFill>
                <a:latin typeface="Eudoxus Sans" pitchFamily="34" charset="0"/>
                <a:ea typeface="Eudoxus Sans" pitchFamily="34" charset="-122"/>
                <a:cs typeface="Eudoxus Sans" pitchFamily="34" charset="-120"/>
              </a:rPr>
              <a:t>F1-score: Measured the harmonic mean of precision and recall, and obtained 44% F1-score.</a:t>
            </a:r>
            <a:endParaRPr lang="en-US" sz="1640" dirty="0"/>
          </a:p>
        </p:txBody>
      </p:sp>
      <p:sp>
        <p:nvSpPr>
          <p:cNvPr id="9" name="Text 6"/>
          <p:cNvSpPr/>
          <p:nvPr/>
        </p:nvSpPr>
        <p:spPr>
          <a:xfrm>
            <a:off x="2367796" y="6473666"/>
            <a:ext cx="4693325" cy="1000125"/>
          </a:xfrm>
          <a:prstGeom prst="rect">
            <a:avLst/>
          </a:prstGeom>
          <a:noFill/>
          <a:ln/>
        </p:spPr>
        <p:txBody>
          <a:bodyPr wrap="square" rtlCol="0" anchor="t"/>
          <a:lstStyle/>
          <a:p>
            <a:pPr marL="0" indent="0">
              <a:lnSpc>
                <a:spcPts val="2624"/>
              </a:lnSpc>
              <a:buNone/>
            </a:pPr>
            <a:r>
              <a:rPr lang="en-US" sz="1640" dirty="0">
                <a:solidFill>
                  <a:srgbClr val="272525"/>
                </a:solidFill>
                <a:latin typeface="Eudoxus Sans" pitchFamily="34" charset="0"/>
                <a:ea typeface="Eudoxus Sans" pitchFamily="34" charset="-122"/>
                <a:cs typeface="Eudoxus Sans" pitchFamily="34" charset="-120"/>
              </a:rPr>
              <a:t>Classification report: Displayed the precision, recall, F1-score, and support for each class, as well as the overall metrics6.</a:t>
            </a:r>
            <a:endParaRPr lang="en-US" sz="1640" dirty="0"/>
          </a:p>
        </p:txBody>
      </p:sp>
      <p:pic>
        <p:nvPicPr>
          <p:cNvPr id="10" name="Image 1" descr="preencoded.png"/>
          <p:cNvPicPr>
            <a:picLocks noChangeAspect="1"/>
          </p:cNvPicPr>
          <p:nvPr/>
        </p:nvPicPr>
        <p:blipFill>
          <a:blip r:embed="rId4"/>
          <a:stretch>
            <a:fillRect/>
          </a:stretch>
        </p:blipFill>
        <p:spPr>
          <a:xfrm>
            <a:off x="7576899" y="1770459"/>
            <a:ext cx="4693325" cy="46933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458754"/>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sp>
        <p:nvSpPr>
          <p:cNvPr id="6" name="Shape 2"/>
          <p:cNvSpPr/>
          <p:nvPr/>
        </p:nvSpPr>
        <p:spPr>
          <a:xfrm>
            <a:off x="833199" y="2715578"/>
            <a:ext cx="388739" cy="388739"/>
          </a:xfrm>
          <a:prstGeom prst="roundRect">
            <a:avLst>
              <a:gd name="adj" fmla="val 25722"/>
            </a:avLst>
          </a:prstGeom>
          <a:solidFill>
            <a:srgbClr val="CCEEFF"/>
          </a:solidFill>
          <a:ln w="7620">
            <a:solidFill>
              <a:srgbClr val="B2D4E5"/>
            </a:solidFill>
            <a:prstDash val="solid"/>
          </a:ln>
        </p:spPr>
      </p:sp>
      <p:sp>
        <p:nvSpPr>
          <p:cNvPr id="7" name="Text 3"/>
          <p:cNvSpPr/>
          <p:nvPr/>
        </p:nvSpPr>
        <p:spPr>
          <a:xfrm>
            <a:off x="1444109" y="2736294"/>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Summary</a:t>
            </a:r>
            <a:endParaRPr lang="en-US" sz="2187" dirty="0"/>
          </a:p>
        </p:txBody>
      </p:sp>
      <p:sp>
        <p:nvSpPr>
          <p:cNvPr id="8" name="Text 4"/>
          <p:cNvSpPr/>
          <p:nvPr/>
        </p:nvSpPr>
        <p:spPr>
          <a:xfrm>
            <a:off x="1444109" y="3216712"/>
            <a:ext cx="3931206"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Built a machine learning model to detect and prevent financial risk using a dataset of loan applications, and achieved 94% accuracy and 28% recall on the test set.</a:t>
            </a:r>
            <a:endParaRPr lang="en-US" sz="1750" dirty="0"/>
          </a:p>
        </p:txBody>
      </p:sp>
      <p:sp>
        <p:nvSpPr>
          <p:cNvPr id="9" name="Shape 5"/>
          <p:cNvSpPr/>
          <p:nvPr/>
        </p:nvSpPr>
        <p:spPr>
          <a:xfrm>
            <a:off x="5597485" y="2715578"/>
            <a:ext cx="388739" cy="388739"/>
          </a:xfrm>
          <a:prstGeom prst="roundRect">
            <a:avLst>
              <a:gd name="adj" fmla="val 25722"/>
            </a:avLst>
          </a:prstGeom>
          <a:solidFill>
            <a:srgbClr val="CCEEFF"/>
          </a:solidFill>
          <a:ln w="7620">
            <a:solidFill>
              <a:srgbClr val="B2D4E5"/>
            </a:solidFill>
            <a:prstDash val="solid"/>
          </a:ln>
        </p:spPr>
      </p:sp>
      <p:sp>
        <p:nvSpPr>
          <p:cNvPr id="10" name="Text 6"/>
          <p:cNvSpPr/>
          <p:nvPr/>
        </p:nvSpPr>
        <p:spPr>
          <a:xfrm>
            <a:off x="6208395" y="2736294"/>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Limitations</a:t>
            </a:r>
            <a:endParaRPr lang="en-US" sz="2187" dirty="0"/>
          </a:p>
        </p:txBody>
      </p:sp>
      <p:sp>
        <p:nvSpPr>
          <p:cNvPr id="11" name="Text 7"/>
          <p:cNvSpPr/>
          <p:nvPr/>
        </p:nvSpPr>
        <p:spPr>
          <a:xfrm>
            <a:off x="6208395" y="3216712"/>
            <a:ext cx="3931206" cy="355401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model had a low recall, meaning that it missed many default cases, which could lead to financial losses. The model also relied on imputed values for missing data, which could introduce bias or noise. The model did not account for temporal or spatial factors, such as economic conditions or geographic regions, which could affect credit risk.</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841</Words>
  <Application>Microsoft Office PowerPoint</Application>
  <PresentationFormat>Custom</PresentationFormat>
  <Paragraphs>72</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3</cp:revision>
  <dcterms:created xsi:type="dcterms:W3CDTF">2024-03-04T08:35:57Z</dcterms:created>
  <dcterms:modified xsi:type="dcterms:W3CDTF">2024-03-04T08:41:34Z</dcterms:modified>
</cp:coreProperties>
</file>